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16" r:id="rId2"/>
    <p:sldId id="547" r:id="rId3"/>
    <p:sldId id="481" r:id="rId4"/>
    <p:sldId id="548" r:id="rId5"/>
    <p:sldId id="482" r:id="rId6"/>
    <p:sldId id="430" r:id="rId7"/>
    <p:sldId id="471" r:id="rId8"/>
    <p:sldId id="658" r:id="rId9"/>
    <p:sldId id="627" r:id="rId10"/>
    <p:sldId id="577" r:id="rId11"/>
    <p:sldId id="473" r:id="rId12"/>
    <p:sldId id="659" r:id="rId13"/>
    <p:sldId id="660" r:id="rId14"/>
    <p:sldId id="650" r:id="rId15"/>
    <p:sldId id="562" r:id="rId16"/>
    <p:sldId id="479" r:id="rId17"/>
    <p:sldId id="661" r:id="rId18"/>
    <p:sldId id="491" r:id="rId19"/>
    <p:sldId id="492" r:id="rId20"/>
    <p:sldId id="493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4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tags" Target="../tags/tag8.xml"/><Relationship Id="rId7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tags" Target="../tags/tag11.xml"/><Relationship Id="rId7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37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6.png"/><Relationship Id="rId5" Type="http://schemas.openxmlformats.org/officeDocument/2006/relationships/tags" Target="../tags/tag16.xml"/><Relationship Id="rId10" Type="http://schemas.openxmlformats.org/officeDocument/2006/relationships/image" Target="../media/image40.jpeg"/><Relationship Id="rId4" Type="http://schemas.openxmlformats.org/officeDocument/2006/relationships/tags" Target="../tags/tag15.xml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小数加减法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小数的加法和减法</a:t>
            </a: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635885" y="4046855"/>
            <a:ext cx="7541895" cy="11921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</a:t>
            </a:r>
            <a:r>
              <a:rPr lang="en-US" altLang="zh-CN" sz="3600" dirty="0" smtClean="0">
                <a:cs typeface="黑体" panose="02010609060101010101" charset="-122"/>
              </a:rPr>
              <a:t>小数部分位数不相同的</a:t>
            </a:r>
          </a:p>
          <a:p>
            <a:r>
              <a:rPr lang="en-US" altLang="zh-CN" sz="3600" dirty="0" smtClean="0">
                <a:cs typeface="黑体" panose="02010609060101010101" charset="-122"/>
              </a:rPr>
              <a:t>小数加减法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EF1955"/>
              </a:clrFrom>
              <a:clrTo>
                <a:srgbClr val="EF195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0944" y="4994605"/>
            <a:ext cx="7439189" cy="15736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015793" y="1912392"/>
            <a:ext cx="208153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3.64+6.4</a:t>
            </a:r>
          </a:p>
        </p:txBody>
      </p:sp>
      <p:sp>
        <p:nvSpPr>
          <p:cNvPr id="15" name="矩形 14"/>
          <p:cNvSpPr/>
          <p:nvPr/>
        </p:nvSpPr>
        <p:spPr>
          <a:xfrm>
            <a:off x="6266686" y="1928380"/>
            <a:ext cx="20586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50-37.5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730053" y="2860830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6 4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2223641" y="3508530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730053" y="3494242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15"/>
          <p:cNvSpPr>
            <a:spLocks noChangeShapeType="1"/>
          </p:cNvSpPr>
          <p:nvPr/>
        </p:nvSpPr>
        <p:spPr bwMode="auto">
          <a:xfrm>
            <a:off x="2434357" y="4068917"/>
            <a:ext cx="230505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4183782" y="414194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>
            <a:off x="3801541" y="414194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3144391" y="414194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3558728" y="415623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45" name="Text Box 26"/>
          <p:cNvSpPr txBox="1">
            <a:spLocks noChangeArrowheads="1"/>
          </p:cNvSpPr>
          <p:nvPr/>
        </p:nvSpPr>
        <p:spPr bwMode="auto">
          <a:xfrm>
            <a:off x="2784028" y="414194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6" name="Text Box 31"/>
          <p:cNvSpPr txBox="1">
            <a:spLocks noChangeArrowheads="1"/>
          </p:cNvSpPr>
          <p:nvPr/>
        </p:nvSpPr>
        <p:spPr bwMode="auto">
          <a:xfrm>
            <a:off x="4193942" y="3492873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47" name="Text Box 16"/>
          <p:cNvSpPr txBox="1">
            <a:spLocks noChangeArrowheads="1"/>
          </p:cNvSpPr>
          <p:nvPr/>
        </p:nvSpPr>
        <p:spPr bwMode="auto">
          <a:xfrm>
            <a:off x="3259236" y="3706394"/>
            <a:ext cx="504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4097333" y="1912928"/>
            <a:ext cx="1728539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=10.04</a:t>
            </a:r>
          </a:p>
        </p:txBody>
      </p:sp>
      <p:sp>
        <p:nvSpPr>
          <p:cNvPr id="76" name="Text Box 12"/>
          <p:cNvSpPr txBox="1">
            <a:spLocks noChangeArrowheads="1"/>
          </p:cNvSpPr>
          <p:nvPr/>
        </p:nvSpPr>
        <p:spPr bwMode="auto">
          <a:xfrm>
            <a:off x="6375871" y="2908688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Box 13"/>
          <p:cNvSpPr txBox="1">
            <a:spLocks noChangeArrowheads="1"/>
          </p:cNvSpPr>
          <p:nvPr/>
        </p:nvSpPr>
        <p:spPr bwMode="auto">
          <a:xfrm>
            <a:off x="6164858" y="3507205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78" name="Text Box 14"/>
          <p:cNvSpPr txBox="1">
            <a:spLocks noChangeArrowheads="1"/>
          </p:cNvSpPr>
          <p:nvPr/>
        </p:nvSpPr>
        <p:spPr bwMode="auto">
          <a:xfrm>
            <a:off x="6791920" y="3492917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3 7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Line 15"/>
          <p:cNvSpPr>
            <a:spLocks noChangeShapeType="1"/>
          </p:cNvSpPr>
          <p:nvPr/>
        </p:nvSpPr>
        <p:spPr bwMode="auto">
          <a:xfrm>
            <a:off x="6020395" y="4067592"/>
            <a:ext cx="230505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7844184" y="414061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83" name="Text Box 21"/>
          <p:cNvSpPr txBox="1">
            <a:spLocks noChangeArrowheads="1"/>
          </p:cNvSpPr>
          <p:nvPr/>
        </p:nvSpPr>
        <p:spPr bwMode="auto">
          <a:xfrm>
            <a:off x="7213947" y="414061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84" name="Text Box 22"/>
          <p:cNvSpPr txBox="1">
            <a:spLocks noChangeArrowheads="1"/>
          </p:cNvSpPr>
          <p:nvPr/>
        </p:nvSpPr>
        <p:spPr bwMode="auto">
          <a:xfrm>
            <a:off x="7615832" y="4155978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6" name="Text Box 28"/>
          <p:cNvSpPr txBox="1">
            <a:spLocks noChangeArrowheads="1"/>
          </p:cNvSpPr>
          <p:nvPr/>
        </p:nvSpPr>
        <p:spPr bwMode="auto">
          <a:xfrm>
            <a:off x="7582999" y="2908120"/>
            <a:ext cx="11201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0 </a:t>
            </a:r>
          </a:p>
        </p:txBody>
      </p:sp>
      <p:sp>
        <p:nvSpPr>
          <p:cNvPr id="88" name="Text Box 30"/>
          <p:cNvSpPr txBox="1">
            <a:spLocks noChangeArrowheads="1"/>
          </p:cNvSpPr>
          <p:nvPr/>
        </p:nvSpPr>
        <p:spPr bwMode="auto">
          <a:xfrm>
            <a:off x="7245945" y="2427705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6826617" y="2434849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  <p:sp>
        <p:nvSpPr>
          <p:cNvPr id="67" name="Text Box 21"/>
          <p:cNvSpPr txBox="1">
            <a:spLocks noChangeArrowheads="1"/>
          </p:cNvSpPr>
          <p:nvPr/>
        </p:nvSpPr>
        <p:spPr bwMode="auto">
          <a:xfrm>
            <a:off x="6777756" y="4133551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>
            <a:off x="8325654" y="1913901"/>
            <a:ext cx="1728539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38" grpId="0" bldLvl="0" animBg="1"/>
      <p:bldP spid="41" grpId="0" bldLvl="0" animBg="1"/>
      <p:bldP spid="56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9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50" grpId="0" bldLvl="0" animBg="1"/>
      <p:bldP spid="83" grpId="0" bldLvl="0" animBg="1"/>
      <p:bldP spid="84" grpId="0" bldLvl="0" animBg="1"/>
      <p:bldP spid="86" grpId="0" bldLvl="0" animBg="1"/>
      <p:bldP spid="88" grpId="0" bldLvl="0" animBg="1"/>
      <p:bldP spid="89" grpId="0" bldLvl="0" animBg="1"/>
      <p:bldP spid="67" grpId="0" bldLvl="0" animBg="1"/>
      <p:bldP spid="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1.完成教材第73页“做一做”。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560070" y="1847850"/>
            <a:ext cx="103485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计算下面各题，并且验算。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96" name="TextBox 11"/>
          <p:cNvSpPr txBox="1"/>
          <p:nvPr/>
        </p:nvSpPr>
        <p:spPr>
          <a:xfrm>
            <a:off x="3740949" y="2821680"/>
            <a:ext cx="9950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</a:t>
            </a:r>
          </a:p>
        </p:txBody>
      </p:sp>
      <p:sp>
        <p:nvSpPr>
          <p:cNvPr id="97" name="矩形 96"/>
          <p:cNvSpPr/>
          <p:nvPr/>
        </p:nvSpPr>
        <p:spPr>
          <a:xfrm>
            <a:off x="2030532" y="2822136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12+0.5=</a:t>
            </a:r>
          </a:p>
        </p:txBody>
      </p:sp>
      <p:sp>
        <p:nvSpPr>
          <p:cNvPr id="98" name="矩形 97"/>
          <p:cNvSpPr/>
          <p:nvPr/>
        </p:nvSpPr>
        <p:spPr>
          <a:xfrm>
            <a:off x="6751573" y="2807742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12.56+5.8=</a:t>
            </a:r>
          </a:p>
        </p:txBody>
      </p:sp>
      <p:sp>
        <p:nvSpPr>
          <p:cNvPr id="99" name="TextBox 15"/>
          <p:cNvSpPr txBox="1"/>
          <p:nvPr/>
        </p:nvSpPr>
        <p:spPr>
          <a:xfrm>
            <a:off x="9184736" y="2820410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18.36</a:t>
            </a:r>
          </a:p>
        </p:txBody>
      </p:sp>
      <p:sp>
        <p:nvSpPr>
          <p:cNvPr id="100" name="矩形 99"/>
          <p:cNvSpPr/>
          <p:nvPr/>
        </p:nvSpPr>
        <p:spPr>
          <a:xfrm>
            <a:off x="2085541" y="364814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</a:p>
        </p:txBody>
      </p:sp>
      <p:sp>
        <p:nvSpPr>
          <p:cNvPr id="101" name="矩形 100"/>
          <p:cNvSpPr/>
          <p:nvPr/>
        </p:nvSpPr>
        <p:spPr>
          <a:xfrm>
            <a:off x="1526476" y="4081073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1609611" y="466584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1483358" y="4643557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12.5</a:t>
            </a:r>
          </a:p>
        </p:txBody>
      </p:sp>
      <p:sp>
        <p:nvSpPr>
          <p:cNvPr id="104" name="Text Box 2"/>
          <p:cNvSpPr txBox="1">
            <a:spLocks noChangeArrowheads="1"/>
          </p:cNvSpPr>
          <p:nvPr/>
        </p:nvSpPr>
        <p:spPr bwMode="auto">
          <a:xfrm>
            <a:off x="3121194" y="349627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551183" y="364415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</a:t>
            </a:r>
          </a:p>
        </p:txBody>
      </p:sp>
      <p:sp>
        <p:nvSpPr>
          <p:cNvPr id="106" name="矩形 105"/>
          <p:cNvSpPr/>
          <p:nvPr/>
        </p:nvSpPr>
        <p:spPr>
          <a:xfrm>
            <a:off x="4150638" y="4077084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4229019" y="463956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4006622" y="4639568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797794" y="3648145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</a:p>
        </p:txBody>
      </p:sp>
      <p:sp>
        <p:nvSpPr>
          <p:cNvPr id="110" name="矩形 109"/>
          <p:cNvSpPr/>
          <p:nvPr/>
        </p:nvSpPr>
        <p:spPr>
          <a:xfrm>
            <a:off x="6259807" y="4081073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372860" y="4665980"/>
            <a:ext cx="16624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6204838" y="4643557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18.36</a:t>
            </a:r>
          </a:p>
        </p:txBody>
      </p:sp>
      <p:sp>
        <p:nvSpPr>
          <p:cNvPr id="113" name="Text Box 2"/>
          <p:cNvSpPr txBox="1">
            <a:spLocks noChangeArrowheads="1"/>
          </p:cNvSpPr>
          <p:nvPr/>
        </p:nvSpPr>
        <p:spPr bwMode="auto">
          <a:xfrm>
            <a:off x="8141545" y="349627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9743020" y="3644156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18.36</a:t>
            </a:r>
          </a:p>
        </p:txBody>
      </p:sp>
      <p:sp>
        <p:nvSpPr>
          <p:cNvPr id="115" name="矩形 114"/>
          <p:cNvSpPr/>
          <p:nvPr/>
        </p:nvSpPr>
        <p:spPr>
          <a:xfrm>
            <a:off x="9326196" y="4077084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 flipV="1">
            <a:off x="9381490" y="4633595"/>
            <a:ext cx="1708785" cy="285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9749874" y="4643557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</a:p>
        </p:txBody>
      </p:sp>
      <p:cxnSp>
        <p:nvCxnSpPr>
          <p:cNvPr id="118" name="直接连接符 117"/>
          <p:cNvCxnSpPr/>
          <p:nvPr/>
        </p:nvCxnSpPr>
        <p:spPr>
          <a:xfrm>
            <a:off x="5298832" y="4792474"/>
            <a:ext cx="216024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/>
          <p:cNvSpPr/>
          <p:nvPr/>
        </p:nvSpPr>
        <p:spPr>
          <a:xfrm>
            <a:off x="2525554" y="3660171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9" grpId="0"/>
      <p:bldP spid="100" grpId="0"/>
      <p:bldP spid="101" grpId="0"/>
      <p:bldP spid="103" grpId="0"/>
      <p:bldP spid="104" grpId="0" bldLvl="0" animBg="1"/>
      <p:bldP spid="105" grpId="0"/>
      <p:bldP spid="106" grpId="0"/>
      <p:bldP spid="108" grpId="0"/>
      <p:bldP spid="109" grpId="0"/>
      <p:bldP spid="110" grpId="0"/>
      <p:bldP spid="112" grpId="0"/>
      <p:bldP spid="113" grpId="0" bldLvl="0" animBg="1"/>
      <p:bldP spid="114" grpId="0"/>
      <p:bldP spid="115" grpId="0"/>
      <p:bldP spid="117" grpId="0"/>
      <p:bldP spid="1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1.完成教材第73页“做一做”。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560070" y="1847850"/>
            <a:ext cx="103485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计算下面各题，并且验算。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4322109" y="2805970"/>
            <a:ext cx="14712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120.84</a:t>
            </a:r>
          </a:p>
        </p:txBody>
      </p:sp>
      <p:sp>
        <p:nvSpPr>
          <p:cNvPr id="9" name="矩形 8"/>
          <p:cNvSpPr/>
          <p:nvPr/>
        </p:nvSpPr>
        <p:spPr>
          <a:xfrm>
            <a:off x="1752657" y="2806363"/>
            <a:ext cx="26485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113.04+7.8=</a:t>
            </a:r>
          </a:p>
        </p:txBody>
      </p:sp>
      <p:sp>
        <p:nvSpPr>
          <p:cNvPr id="10" name="矩形 9"/>
          <p:cNvSpPr/>
          <p:nvPr/>
        </p:nvSpPr>
        <p:spPr>
          <a:xfrm>
            <a:off x="7066606" y="2806363"/>
            <a:ext cx="17106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27-0.8=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16997" y="2806363"/>
            <a:ext cx="9950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26.2</a:t>
            </a:r>
          </a:p>
        </p:txBody>
      </p:sp>
      <p:sp>
        <p:nvSpPr>
          <p:cNvPr id="55" name="矩形 54"/>
          <p:cNvSpPr/>
          <p:nvPr/>
        </p:nvSpPr>
        <p:spPr>
          <a:xfrm>
            <a:off x="1546048" y="3744630"/>
            <a:ext cx="1471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113.04</a:t>
            </a:r>
          </a:p>
        </p:txBody>
      </p:sp>
      <p:sp>
        <p:nvSpPr>
          <p:cNvPr id="56" name="矩形 55"/>
          <p:cNvSpPr/>
          <p:nvPr/>
        </p:nvSpPr>
        <p:spPr>
          <a:xfrm>
            <a:off x="1238414" y="4177558"/>
            <a:ext cx="15386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466178" y="4762333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954177" y="4740042"/>
            <a:ext cx="2071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120.84</a:t>
            </a:r>
          </a:p>
        </p:txBody>
      </p:sp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2915531" y="3449887"/>
            <a:ext cx="15656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16854" y="3815571"/>
            <a:ext cx="1471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120.84</a:t>
            </a:r>
          </a:p>
        </p:txBody>
      </p:sp>
      <p:sp>
        <p:nvSpPr>
          <p:cNvPr id="61" name="矩形 60"/>
          <p:cNvSpPr/>
          <p:nvPr/>
        </p:nvSpPr>
        <p:spPr>
          <a:xfrm>
            <a:off x="3943246" y="4248499"/>
            <a:ext cx="14128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4005576" y="4810983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116854" y="4814972"/>
            <a:ext cx="1471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113.04</a:t>
            </a:r>
          </a:p>
        </p:txBody>
      </p:sp>
      <p:sp>
        <p:nvSpPr>
          <p:cNvPr id="64" name="矩形 63"/>
          <p:cNvSpPr/>
          <p:nvPr/>
        </p:nvSpPr>
        <p:spPr>
          <a:xfrm>
            <a:off x="7113912" y="3794160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</a:p>
        </p:txBody>
      </p:sp>
      <p:sp>
        <p:nvSpPr>
          <p:cNvPr id="65" name="矩形 64"/>
          <p:cNvSpPr/>
          <p:nvPr/>
        </p:nvSpPr>
        <p:spPr>
          <a:xfrm>
            <a:off x="6626855" y="4227088"/>
            <a:ext cx="14128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6764445" y="4811863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6454579" y="4789572"/>
            <a:ext cx="1595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26.2</a:t>
            </a:r>
          </a:p>
        </p:txBody>
      </p:sp>
      <p:sp>
        <p:nvSpPr>
          <p:cNvPr id="68" name="Text Box 2"/>
          <p:cNvSpPr txBox="1">
            <a:spLocks noChangeArrowheads="1"/>
          </p:cNvSpPr>
          <p:nvPr/>
        </p:nvSpPr>
        <p:spPr bwMode="auto">
          <a:xfrm>
            <a:off x="8039808" y="3449887"/>
            <a:ext cx="15656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68666" y="3814936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26.2</a:t>
            </a:r>
          </a:p>
        </p:txBody>
      </p:sp>
      <p:sp>
        <p:nvSpPr>
          <p:cNvPr id="70" name="矩形 69"/>
          <p:cNvSpPr/>
          <p:nvPr/>
        </p:nvSpPr>
        <p:spPr>
          <a:xfrm>
            <a:off x="9228530" y="4247864"/>
            <a:ext cx="15386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 0.8</a:t>
            </a:r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9329878" y="481034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9815291" y="4814337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27.0</a:t>
            </a:r>
          </a:p>
        </p:txBody>
      </p:sp>
      <p:sp>
        <p:nvSpPr>
          <p:cNvPr id="73" name="矩形 72"/>
          <p:cNvSpPr/>
          <p:nvPr/>
        </p:nvSpPr>
        <p:spPr>
          <a:xfrm>
            <a:off x="7499334" y="3777086"/>
            <a:ext cx="518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.0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10507558" y="4963163"/>
            <a:ext cx="216024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55" grpId="0"/>
      <p:bldP spid="56" grpId="0"/>
      <p:bldP spid="58" grpId="0"/>
      <p:bldP spid="59" grpId="0" bldLvl="0" animBg="1"/>
      <p:bldP spid="60" grpId="0"/>
      <p:bldP spid="61" grpId="0"/>
      <p:bldP spid="63" grpId="0"/>
      <p:bldP spid="64" grpId="0"/>
      <p:bldP spid="65" grpId="0"/>
      <p:bldP spid="67" grpId="0"/>
      <p:bldP spid="68" grpId="0" bldLvl="0" animBg="1"/>
      <p:bldP spid="69" grpId="0"/>
      <p:bldP spid="70" grpId="0"/>
      <p:bldP spid="72" grpId="0"/>
      <p:bldP spid="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1.完成教材第73页“做一做”。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560070" y="1847850"/>
            <a:ext cx="103485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计算下面各题，并且验算。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40530" y="2673621"/>
            <a:ext cx="9950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</a:t>
            </a:r>
          </a:p>
        </p:txBody>
      </p:sp>
      <p:sp>
        <p:nvSpPr>
          <p:cNvPr id="18" name="矩形 17"/>
          <p:cNvSpPr/>
          <p:nvPr/>
        </p:nvSpPr>
        <p:spPr>
          <a:xfrm>
            <a:off x="1914382" y="2672109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16.4-3.2=</a:t>
            </a:r>
          </a:p>
        </p:txBody>
      </p:sp>
      <p:sp>
        <p:nvSpPr>
          <p:cNvPr id="20" name="矩形 19"/>
          <p:cNvSpPr/>
          <p:nvPr/>
        </p:nvSpPr>
        <p:spPr>
          <a:xfrm>
            <a:off x="6651406" y="2657715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0.3-0.18=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79139" y="265740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0.12</a:t>
            </a:r>
          </a:p>
        </p:txBody>
      </p:sp>
      <p:sp>
        <p:nvSpPr>
          <p:cNvPr id="4" name="矩形 3"/>
          <p:cNvSpPr/>
          <p:nvPr/>
        </p:nvSpPr>
        <p:spPr>
          <a:xfrm>
            <a:off x="1789959" y="370081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16.4</a:t>
            </a:r>
          </a:p>
        </p:txBody>
      </p:sp>
      <p:sp>
        <p:nvSpPr>
          <p:cNvPr id="35" name="矩形 34"/>
          <p:cNvSpPr/>
          <p:nvPr/>
        </p:nvSpPr>
        <p:spPr>
          <a:xfrm>
            <a:off x="1372824" y="4133740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3.2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1465964" y="4718515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200548" y="4696224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2962942" y="3357174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68932" y="371904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</a:t>
            </a:r>
          </a:p>
        </p:txBody>
      </p:sp>
      <p:sp>
        <p:nvSpPr>
          <p:cNvPr id="40" name="矩形 39"/>
          <p:cNvSpPr/>
          <p:nvPr/>
        </p:nvSpPr>
        <p:spPr>
          <a:xfrm>
            <a:off x="3941180" y="4151976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 3.2</a:t>
            </a: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4059337" y="4714460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504420" y="471844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16.4</a:t>
            </a:r>
          </a:p>
        </p:txBody>
      </p:sp>
      <p:sp>
        <p:nvSpPr>
          <p:cNvPr id="43" name="矩形 42"/>
          <p:cNvSpPr/>
          <p:nvPr/>
        </p:nvSpPr>
        <p:spPr>
          <a:xfrm>
            <a:off x="6734898" y="372346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</a:p>
        </p:txBody>
      </p:sp>
      <p:sp>
        <p:nvSpPr>
          <p:cNvPr id="44" name="矩形 43"/>
          <p:cNvSpPr/>
          <p:nvPr/>
        </p:nvSpPr>
        <p:spPr>
          <a:xfrm>
            <a:off x="6085329" y="415638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0.18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6267906" y="4741164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160290" y="4718873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0.12</a:t>
            </a: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7801079" y="3356963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524239" y="372328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0.12</a:t>
            </a:r>
          </a:p>
        </p:txBody>
      </p:sp>
      <p:sp>
        <p:nvSpPr>
          <p:cNvPr id="52" name="矩形 51"/>
          <p:cNvSpPr/>
          <p:nvPr/>
        </p:nvSpPr>
        <p:spPr>
          <a:xfrm>
            <a:off x="8754581" y="4156210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 0.18</a:t>
            </a: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9114644" y="4718694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9552895" y="472268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4" grpId="0"/>
      <p:bldP spid="35" grpId="0"/>
      <p:bldP spid="37" grpId="0"/>
      <p:bldP spid="38" grpId="0" bldLvl="0" animBg="1"/>
      <p:bldP spid="39" grpId="0"/>
      <p:bldP spid="40" grpId="0"/>
      <p:bldP spid="42" grpId="0"/>
      <p:bldP spid="43" grpId="0"/>
      <p:bldP spid="44" grpId="0"/>
      <p:bldP spid="46" grpId="0"/>
      <p:bldP spid="47" grpId="0" bldLvl="0" animBg="1"/>
      <p:bldP spid="51" grpId="0"/>
      <p:bldP spid="52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2.完成教材第74页第5题。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620" y="2105660"/>
            <a:ext cx="10517505" cy="309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712355" y="2576602"/>
            <a:ext cx="1233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10.32</a:t>
            </a:r>
          </a:p>
        </p:txBody>
      </p:sp>
      <p:sp>
        <p:nvSpPr>
          <p:cNvPr id="36" name="矩形 35"/>
          <p:cNvSpPr/>
          <p:nvPr/>
        </p:nvSpPr>
        <p:spPr>
          <a:xfrm>
            <a:off x="4712355" y="3395117"/>
            <a:ext cx="1233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16.08</a:t>
            </a:r>
          </a:p>
        </p:txBody>
      </p:sp>
      <p:sp>
        <p:nvSpPr>
          <p:cNvPr id="38" name="矩形 37"/>
          <p:cNvSpPr/>
          <p:nvPr/>
        </p:nvSpPr>
        <p:spPr>
          <a:xfrm>
            <a:off x="4712525" y="4213632"/>
            <a:ext cx="1233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20.24</a:t>
            </a:r>
          </a:p>
        </p:txBody>
      </p:sp>
      <p:sp>
        <p:nvSpPr>
          <p:cNvPr id="42" name="矩形 41"/>
          <p:cNvSpPr/>
          <p:nvPr/>
        </p:nvSpPr>
        <p:spPr>
          <a:xfrm>
            <a:off x="10259268" y="2576585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3.08</a:t>
            </a:r>
          </a:p>
        </p:txBody>
      </p:sp>
      <p:sp>
        <p:nvSpPr>
          <p:cNvPr id="44" name="矩形 43"/>
          <p:cNvSpPr/>
          <p:nvPr/>
        </p:nvSpPr>
        <p:spPr>
          <a:xfrm>
            <a:off x="10259268" y="3395268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44.3</a:t>
            </a:r>
          </a:p>
        </p:txBody>
      </p:sp>
      <p:sp>
        <p:nvSpPr>
          <p:cNvPr id="4" name="矩形 3"/>
          <p:cNvSpPr/>
          <p:nvPr/>
        </p:nvSpPr>
        <p:spPr>
          <a:xfrm>
            <a:off x="747683" y="1796718"/>
            <a:ext cx="69623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5.</a:t>
            </a:r>
          </a:p>
        </p:txBody>
      </p:sp>
      <p:sp>
        <p:nvSpPr>
          <p:cNvPr id="15" name="矩形 14"/>
          <p:cNvSpPr/>
          <p:nvPr/>
        </p:nvSpPr>
        <p:spPr>
          <a:xfrm>
            <a:off x="10259268" y="4214108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38" grpId="0"/>
      <p:bldP spid="42" grpId="0"/>
      <p:bldP spid="4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2705" y="2381885"/>
            <a:ext cx="5433060" cy="23069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位数不同的小数加减法的计算方法是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相同数位对齐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即小数点对齐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低位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算起。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小数加减法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2705" y="2381885"/>
            <a:ext cx="6854825" cy="23996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应该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的问题:得数的小数部分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末尾有0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,可以把末尾的0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去掉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;从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末位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减起,如果被减数的小数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位数不够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,可以在小数的末位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添0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再减。哪一位上的数不够减,要从前一位上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退1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,在本位上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加10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再减;得数里对齐横线上的小数点,点上小数点。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小数加减法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教材第74页第2,3题。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535944" y="1270300"/>
            <a:ext cx="1739564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口算。</a:t>
            </a:r>
          </a:p>
        </p:txBody>
      </p:sp>
      <p:sp>
        <p:nvSpPr>
          <p:cNvPr id="64" name="TextBox 32"/>
          <p:cNvSpPr txBox="1"/>
          <p:nvPr/>
        </p:nvSpPr>
        <p:spPr>
          <a:xfrm>
            <a:off x="4207151" y="187974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</a:p>
        </p:txBody>
      </p:sp>
      <p:sp>
        <p:nvSpPr>
          <p:cNvPr id="65" name="矩形 64"/>
          <p:cNvSpPr/>
          <p:nvPr/>
        </p:nvSpPr>
        <p:spPr>
          <a:xfrm>
            <a:off x="2306929" y="1879529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0.9+0.5=</a:t>
            </a:r>
          </a:p>
        </p:txBody>
      </p:sp>
      <p:sp>
        <p:nvSpPr>
          <p:cNvPr id="66" name="矩形 65"/>
          <p:cNvSpPr/>
          <p:nvPr/>
        </p:nvSpPr>
        <p:spPr>
          <a:xfrm>
            <a:off x="6792025" y="1879528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0.92-0.56=</a:t>
            </a:r>
          </a:p>
        </p:txBody>
      </p:sp>
      <p:sp>
        <p:nvSpPr>
          <p:cNvPr id="67" name="矩形 66"/>
          <p:cNvSpPr/>
          <p:nvPr/>
        </p:nvSpPr>
        <p:spPr>
          <a:xfrm>
            <a:off x="2306929" y="2981829"/>
            <a:ext cx="164660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5.6+4.6=</a:t>
            </a:r>
          </a:p>
        </p:txBody>
      </p:sp>
      <p:sp>
        <p:nvSpPr>
          <p:cNvPr id="68" name="矩形 67"/>
          <p:cNvSpPr/>
          <p:nvPr/>
        </p:nvSpPr>
        <p:spPr>
          <a:xfrm>
            <a:off x="6791903" y="2982010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1.56-0.75=</a:t>
            </a:r>
          </a:p>
        </p:txBody>
      </p:sp>
      <p:sp>
        <p:nvSpPr>
          <p:cNvPr id="83" name="TextBox 37"/>
          <p:cNvSpPr txBox="1"/>
          <p:nvPr/>
        </p:nvSpPr>
        <p:spPr>
          <a:xfrm>
            <a:off x="9023826" y="187974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0.36</a:t>
            </a:r>
          </a:p>
        </p:txBody>
      </p:sp>
      <p:sp>
        <p:nvSpPr>
          <p:cNvPr id="84" name="TextBox 38"/>
          <p:cNvSpPr txBox="1"/>
          <p:nvPr/>
        </p:nvSpPr>
        <p:spPr>
          <a:xfrm>
            <a:off x="4207023" y="298108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</a:t>
            </a:r>
          </a:p>
        </p:txBody>
      </p:sp>
      <p:sp>
        <p:nvSpPr>
          <p:cNvPr id="85" name="TextBox 39"/>
          <p:cNvSpPr txBox="1"/>
          <p:nvPr/>
        </p:nvSpPr>
        <p:spPr>
          <a:xfrm>
            <a:off x="9023826" y="298214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0.81</a:t>
            </a:r>
          </a:p>
        </p:txBody>
      </p:sp>
      <p:sp>
        <p:nvSpPr>
          <p:cNvPr id="86" name="矩形 85"/>
          <p:cNvSpPr/>
          <p:nvPr/>
        </p:nvSpPr>
        <p:spPr>
          <a:xfrm>
            <a:off x="2306929" y="4083554"/>
            <a:ext cx="164660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2.9+1.8=</a:t>
            </a:r>
          </a:p>
        </p:txBody>
      </p:sp>
      <p:sp>
        <p:nvSpPr>
          <p:cNvPr id="87" name="矩形 86"/>
          <p:cNvSpPr/>
          <p:nvPr/>
        </p:nvSpPr>
        <p:spPr>
          <a:xfrm>
            <a:off x="6792250" y="4082131"/>
            <a:ext cx="2400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25.75-10.39=</a:t>
            </a:r>
          </a:p>
        </p:txBody>
      </p:sp>
      <p:sp>
        <p:nvSpPr>
          <p:cNvPr id="88" name="TextBox 42"/>
          <p:cNvSpPr txBox="1"/>
          <p:nvPr/>
        </p:nvSpPr>
        <p:spPr>
          <a:xfrm>
            <a:off x="4206627" y="4083402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</a:t>
            </a:r>
          </a:p>
        </p:txBody>
      </p:sp>
      <p:sp>
        <p:nvSpPr>
          <p:cNvPr id="89" name="TextBox 43"/>
          <p:cNvSpPr txBox="1"/>
          <p:nvPr/>
        </p:nvSpPr>
        <p:spPr>
          <a:xfrm>
            <a:off x="9506421" y="4083193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15.36</a:t>
            </a:r>
          </a:p>
        </p:txBody>
      </p:sp>
      <p:sp>
        <p:nvSpPr>
          <p:cNvPr id="90" name="矩形 89"/>
          <p:cNvSpPr/>
          <p:nvPr/>
        </p:nvSpPr>
        <p:spPr>
          <a:xfrm>
            <a:off x="2306929" y="5185279"/>
            <a:ext cx="2480166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12.34+20.68=</a:t>
            </a:r>
          </a:p>
        </p:txBody>
      </p:sp>
      <p:sp>
        <p:nvSpPr>
          <p:cNvPr id="91" name="矩形 90"/>
          <p:cNvSpPr/>
          <p:nvPr/>
        </p:nvSpPr>
        <p:spPr>
          <a:xfrm>
            <a:off x="6791725" y="5182527"/>
            <a:ext cx="2400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15.24-10.86=</a:t>
            </a:r>
          </a:p>
        </p:txBody>
      </p:sp>
      <p:sp>
        <p:nvSpPr>
          <p:cNvPr id="92" name="TextBox 53"/>
          <p:cNvSpPr txBox="1"/>
          <p:nvPr/>
        </p:nvSpPr>
        <p:spPr>
          <a:xfrm>
            <a:off x="5111006" y="5183796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33.02</a:t>
            </a:r>
          </a:p>
        </p:txBody>
      </p:sp>
      <p:sp>
        <p:nvSpPr>
          <p:cNvPr id="93" name="TextBox 54"/>
          <p:cNvSpPr txBox="1"/>
          <p:nvPr/>
        </p:nvSpPr>
        <p:spPr>
          <a:xfrm>
            <a:off x="9657287" y="518443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4.38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83" grpId="0"/>
      <p:bldP spid="84" grpId="0"/>
      <p:bldP spid="85" grpId="0"/>
      <p:bldP spid="88" grpId="0"/>
      <p:bldP spid="89" grpId="0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6270" y="295275"/>
            <a:ext cx="4038600" cy="1838325"/>
          </a:xfrm>
          <a:prstGeom prst="rect">
            <a:avLst/>
          </a:prstGeom>
        </p:spPr>
      </p:pic>
      <p:sp>
        <p:nvSpPr>
          <p:cNvPr id="11" name="TextBox 14"/>
          <p:cNvSpPr txBox="1"/>
          <p:nvPr/>
        </p:nvSpPr>
        <p:spPr>
          <a:xfrm>
            <a:off x="510540" y="2571115"/>
            <a:ext cx="11034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交流：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根据情境图上的信息你能提出一个什么数学问题?</a:t>
            </a:r>
          </a:p>
        </p:txBody>
      </p:sp>
      <p:sp>
        <p:nvSpPr>
          <p:cNvPr id="12" name="矩形 11"/>
          <p:cNvSpPr/>
          <p:nvPr/>
        </p:nvSpPr>
        <p:spPr>
          <a:xfrm>
            <a:off x="1803966" y="3448928"/>
            <a:ext cx="60686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本这样的书一共要花多少钱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749490" y="4957628"/>
            <a:ext cx="90730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《数学家的故事》比《神奇大自然》便宜多少钱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4446541" y="4203073"/>
            <a:ext cx="1870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45+8</a:t>
            </a:r>
            <a:r>
              <a:rPr lang="en-US" altLang="zh-CN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5" name="矩形 14"/>
          <p:cNvSpPr/>
          <p:nvPr/>
        </p:nvSpPr>
        <p:spPr>
          <a:xfrm>
            <a:off x="4446237" y="5712137"/>
            <a:ext cx="17449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en-US" altLang="zh-CN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8" name="对话气泡: 矩形 16"/>
          <p:cNvSpPr/>
          <p:nvPr/>
        </p:nvSpPr>
        <p:spPr>
          <a:xfrm>
            <a:off x="1561465" y="1892935"/>
            <a:ext cx="9069070" cy="3072765"/>
          </a:xfrm>
          <a:prstGeom prst="wedgeRectCallout">
            <a:avLst>
              <a:gd name="adj1" fmla="val -20346"/>
              <a:gd name="adj2" fmla="val 4812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计算小数加减法要注意：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相同数位要对齐（即小数点对齐），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从低位起相加减。</a:t>
            </a:r>
            <a:r>
              <a:rPr lang="zh-CN" altLang="en-US" sz="3200" dirty="0">
                <a:solidFill>
                  <a:srgbClr val="070F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相加满十向前一位进一，哪一位不够减，要从前一位退一当十再减。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525780" y="1871980"/>
            <a:ext cx="8831580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）买两本这样的书一共要花多少钱?</a:t>
            </a:r>
          </a:p>
        </p:txBody>
      </p:sp>
      <p:sp>
        <p:nvSpPr>
          <p:cNvPr id="4" name="Rectangle 51"/>
          <p:cNvSpPr>
            <a:spLocks noChangeArrowheads="1"/>
          </p:cNvSpPr>
          <p:nvPr/>
        </p:nvSpPr>
        <p:spPr bwMode="auto">
          <a:xfrm>
            <a:off x="4486275" y="2597785"/>
            <a:ext cx="287718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6.45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065" y="-108585"/>
            <a:ext cx="4038600" cy="1838325"/>
          </a:xfrm>
          <a:prstGeom prst="rect">
            <a:avLst/>
          </a:prstGeom>
        </p:spPr>
      </p:pic>
      <p:sp>
        <p:nvSpPr>
          <p:cNvPr id="202763" name="Text Box 11"/>
          <p:cNvSpPr txBox="1">
            <a:spLocks noChangeArrowheads="1"/>
          </p:cNvSpPr>
          <p:nvPr/>
        </p:nvSpPr>
        <p:spPr bwMode="auto">
          <a:xfrm>
            <a:off x="6771640" y="2597785"/>
            <a:ext cx="2467610" cy="583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14.75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（元）</a:t>
            </a:r>
          </a:p>
        </p:txBody>
      </p:sp>
      <p:sp>
        <p:nvSpPr>
          <p:cNvPr id="202764" name="Text Box 12"/>
          <p:cNvSpPr txBox="1">
            <a:spLocks noChangeArrowheads="1"/>
          </p:cNvSpPr>
          <p:nvPr/>
        </p:nvSpPr>
        <p:spPr bwMode="auto">
          <a:xfrm>
            <a:off x="4276090" y="4317638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6 . 4 5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3769678" y="4965338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202766" name="Text Box 14"/>
          <p:cNvSpPr txBox="1">
            <a:spLocks noChangeArrowheads="1"/>
          </p:cNvSpPr>
          <p:nvPr/>
        </p:nvSpPr>
        <p:spPr bwMode="auto">
          <a:xfrm>
            <a:off x="4276090" y="4951050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 8 . 3</a:t>
            </a:r>
          </a:p>
        </p:txBody>
      </p:sp>
      <p:sp>
        <p:nvSpPr>
          <p:cNvPr id="202767" name="Line 15"/>
          <p:cNvSpPr>
            <a:spLocks noChangeShapeType="1"/>
          </p:cNvSpPr>
          <p:nvPr/>
        </p:nvSpPr>
        <p:spPr bwMode="auto">
          <a:xfrm>
            <a:off x="3625215" y="5525770"/>
            <a:ext cx="2626360" cy="63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2768" name="Text Box 16"/>
          <p:cNvSpPr txBox="1">
            <a:spLocks noChangeArrowheads="1"/>
          </p:cNvSpPr>
          <p:nvPr/>
        </p:nvSpPr>
        <p:spPr bwMode="auto">
          <a:xfrm>
            <a:off x="5724768" y="556954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5324083" y="556954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1715770" y="3275330"/>
            <a:ext cx="1812290" cy="583565"/>
          </a:xfrm>
          <a:prstGeom prst="rect">
            <a:avLst/>
          </a:prstGeom>
          <a:solidFill>
            <a:srgbClr val="ECF9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列竖式：</a:t>
            </a:r>
          </a:p>
        </p:txBody>
      </p:sp>
      <p:sp>
        <p:nvSpPr>
          <p:cNvPr id="202771" name="Text Box 19"/>
          <p:cNvSpPr txBox="1">
            <a:spLocks noChangeArrowheads="1"/>
          </p:cNvSpPr>
          <p:nvPr/>
        </p:nvSpPr>
        <p:spPr bwMode="auto">
          <a:xfrm>
            <a:off x="3963353" y="3279095"/>
            <a:ext cx="2808287" cy="579438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小数点要对齐</a:t>
            </a:r>
          </a:p>
        </p:txBody>
      </p:sp>
      <p:sp>
        <p:nvSpPr>
          <p:cNvPr id="202772" name="Line 20"/>
          <p:cNvSpPr>
            <a:spLocks noChangeShapeType="1"/>
          </p:cNvSpPr>
          <p:nvPr/>
        </p:nvSpPr>
        <p:spPr bwMode="auto">
          <a:xfrm flipV="1">
            <a:off x="5273358" y="3921398"/>
            <a:ext cx="1587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773" name="Text Box 21"/>
          <p:cNvSpPr txBox="1">
            <a:spLocks noChangeArrowheads="1"/>
          </p:cNvSpPr>
          <p:nvPr/>
        </p:nvSpPr>
        <p:spPr bwMode="auto">
          <a:xfrm>
            <a:off x="4698683" y="556954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02774" name="Text Box 22"/>
          <p:cNvSpPr txBox="1">
            <a:spLocks noChangeArrowheads="1"/>
          </p:cNvSpPr>
          <p:nvPr/>
        </p:nvSpPr>
        <p:spPr bwMode="auto">
          <a:xfrm>
            <a:off x="5098415" y="5569858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02775" name="Rectangle 23"/>
          <p:cNvSpPr>
            <a:spLocks noChangeArrowheads="1"/>
          </p:cNvSpPr>
          <p:nvPr/>
        </p:nvSpPr>
        <p:spPr bwMode="auto">
          <a:xfrm>
            <a:off x="5139690" y="4488815"/>
            <a:ext cx="215900" cy="993775"/>
          </a:xfrm>
          <a:prstGeom prst="rect">
            <a:avLst/>
          </a:prstGeom>
          <a:noFill/>
          <a:ln w="25400">
            <a:solidFill>
              <a:srgbClr val="33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777" name="AutoShape 25"/>
          <p:cNvSpPr>
            <a:spLocks noChangeArrowheads="1"/>
          </p:cNvSpPr>
          <p:nvPr/>
        </p:nvSpPr>
        <p:spPr bwMode="auto">
          <a:xfrm>
            <a:off x="8011160" y="3582035"/>
            <a:ext cx="3079750" cy="1439545"/>
          </a:xfrm>
          <a:prstGeom prst="wedgeRoundRectCallout">
            <a:avLst>
              <a:gd name="adj1" fmla="val 36701"/>
              <a:gd name="adj2" fmla="val 68438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latinLnBrk="0">
              <a:lnSpc>
                <a:spcPct val="125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小数位上没有数的可以添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再算。</a:t>
            </a:r>
          </a:p>
        </p:txBody>
      </p:sp>
      <p:sp>
        <p:nvSpPr>
          <p:cNvPr id="202778" name="Text Box 26"/>
          <p:cNvSpPr txBox="1">
            <a:spLocks noChangeArrowheads="1"/>
          </p:cNvSpPr>
          <p:nvPr/>
        </p:nvSpPr>
        <p:spPr bwMode="auto">
          <a:xfrm>
            <a:off x="4270375" y="556954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02780" name="Text Box 28"/>
          <p:cNvSpPr txBox="1">
            <a:spLocks noChangeArrowheads="1"/>
          </p:cNvSpPr>
          <p:nvPr/>
        </p:nvSpPr>
        <p:spPr bwMode="auto">
          <a:xfrm>
            <a:off x="6133694" y="5938076"/>
            <a:ext cx="4681537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答：一共花了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14.75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元。</a:t>
            </a:r>
          </a:p>
        </p:txBody>
      </p:sp>
      <p:sp>
        <p:nvSpPr>
          <p:cNvPr id="202783" name="Text Box 31"/>
          <p:cNvSpPr txBox="1">
            <a:spLocks noChangeArrowheads="1"/>
          </p:cNvSpPr>
          <p:nvPr/>
        </p:nvSpPr>
        <p:spPr bwMode="auto">
          <a:xfrm>
            <a:off x="5719053" y="4951368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pic>
        <p:nvPicPr>
          <p:cNvPr id="47" name="图片 46" descr="小粉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5865" y="4895850"/>
            <a:ext cx="1816735" cy="167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0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0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0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  <p:bldP spid="202763" grpId="0" bldLvl="0" animBg="1"/>
      <p:bldP spid="202764" grpId="0" bldLvl="0" animBg="1"/>
      <p:bldP spid="202765" grpId="0" bldLvl="0" animBg="1"/>
      <p:bldP spid="202766" grpId="0" bldLvl="0" animBg="1"/>
      <p:bldP spid="202767" grpId="0" bldLvl="0" animBg="1"/>
      <p:bldP spid="202768" grpId="0" bldLvl="0" animBg="1"/>
      <p:bldP spid="202769" grpId="0" bldLvl="0" animBg="1"/>
      <p:bldP spid="202770" grpId="0" bldLvl="0" animBg="1"/>
      <p:bldP spid="202771" grpId="0" bldLvl="0" animBg="1"/>
      <p:bldP spid="202772" grpId="0" bldLvl="0" animBg="1"/>
      <p:bldP spid="202773" grpId="0" bldLvl="0" animBg="1"/>
      <p:bldP spid="202774" grpId="0" bldLvl="0" animBg="1"/>
      <p:bldP spid="202775" grpId="0" bldLvl="0" animBg="1"/>
      <p:bldP spid="202777" grpId="0" bldLvl="0" animBg="1"/>
      <p:bldP spid="202778" grpId="0" bldLvl="0" animBg="1"/>
      <p:bldP spid="202780" grpId="0" bldLvl="0" animBg="1"/>
      <p:bldP spid="20278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525780" y="1871980"/>
            <a:ext cx="1078039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）《数学家的故事》比《神奇大自然》便宜多少钱?</a:t>
            </a:r>
          </a:p>
        </p:txBody>
      </p:sp>
      <p:sp>
        <p:nvSpPr>
          <p:cNvPr id="4" name="Rectangle 51"/>
          <p:cNvSpPr>
            <a:spLocks noChangeArrowheads="1"/>
          </p:cNvSpPr>
          <p:nvPr/>
        </p:nvSpPr>
        <p:spPr bwMode="auto">
          <a:xfrm>
            <a:off x="4486275" y="2597785"/>
            <a:ext cx="287718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6.45 - 8.3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065" y="-108585"/>
            <a:ext cx="4038600" cy="1838325"/>
          </a:xfrm>
          <a:prstGeom prst="rect">
            <a:avLst/>
          </a:prstGeom>
        </p:spPr>
      </p:pic>
      <p:pic>
        <p:nvPicPr>
          <p:cNvPr id="47" name="图片 46" descr="小粉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5865" y="4895850"/>
            <a:ext cx="1816735" cy="1670685"/>
          </a:xfrm>
          <a:prstGeom prst="rect">
            <a:avLst/>
          </a:prstGeom>
        </p:spPr>
      </p:pic>
      <p:sp>
        <p:nvSpPr>
          <p:cNvPr id="204811" name="Text Box 11"/>
          <p:cNvSpPr txBox="1">
            <a:spLocks noChangeArrowheads="1"/>
          </p:cNvSpPr>
          <p:nvPr/>
        </p:nvSpPr>
        <p:spPr bwMode="auto">
          <a:xfrm>
            <a:off x="6809284" y="2597849"/>
            <a:ext cx="2592635" cy="583565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（元）</a:t>
            </a:r>
          </a:p>
        </p:txBody>
      </p:sp>
      <p:sp>
        <p:nvSpPr>
          <p:cNvPr id="204812" name="Text Box 12"/>
          <p:cNvSpPr txBox="1">
            <a:spLocks noChangeArrowheads="1"/>
          </p:cNvSpPr>
          <p:nvPr/>
        </p:nvSpPr>
        <p:spPr bwMode="auto">
          <a:xfrm>
            <a:off x="4178479" y="4221580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8 . 3</a:t>
            </a:r>
          </a:p>
        </p:txBody>
      </p:sp>
      <p:sp>
        <p:nvSpPr>
          <p:cNvPr id="204813" name="Text Box 13"/>
          <p:cNvSpPr txBox="1">
            <a:spLocks noChangeArrowheads="1"/>
          </p:cNvSpPr>
          <p:nvPr/>
        </p:nvSpPr>
        <p:spPr bwMode="auto">
          <a:xfrm>
            <a:off x="3672067" y="4869280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204814" name="Text Box 14"/>
          <p:cNvSpPr txBox="1">
            <a:spLocks noChangeArrowheads="1"/>
          </p:cNvSpPr>
          <p:nvPr/>
        </p:nvSpPr>
        <p:spPr bwMode="auto">
          <a:xfrm>
            <a:off x="4178300" y="4855210"/>
            <a:ext cx="200406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6 . 4 5</a:t>
            </a:r>
          </a:p>
        </p:txBody>
      </p:sp>
      <p:sp>
        <p:nvSpPr>
          <p:cNvPr id="204815" name="Line 15"/>
          <p:cNvSpPr>
            <a:spLocks noChangeShapeType="1"/>
          </p:cNvSpPr>
          <p:nvPr/>
        </p:nvSpPr>
        <p:spPr bwMode="auto">
          <a:xfrm>
            <a:off x="3527425" y="5429885"/>
            <a:ext cx="2612390" cy="63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204816" name="Text Box 16"/>
          <p:cNvSpPr txBox="1">
            <a:spLocks noChangeArrowheads="1"/>
          </p:cNvSpPr>
          <p:nvPr/>
        </p:nvSpPr>
        <p:spPr bwMode="auto">
          <a:xfrm>
            <a:off x="5622156" y="550269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204817" name="Text Box 17"/>
          <p:cNvSpPr txBox="1">
            <a:spLocks noChangeArrowheads="1"/>
          </p:cNvSpPr>
          <p:nvPr/>
        </p:nvSpPr>
        <p:spPr bwMode="auto">
          <a:xfrm>
            <a:off x="5249793" y="550269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204818" name="Text Box 18"/>
          <p:cNvSpPr txBox="1">
            <a:spLocks noChangeArrowheads="1"/>
          </p:cNvSpPr>
          <p:nvPr/>
        </p:nvSpPr>
        <p:spPr bwMode="auto">
          <a:xfrm>
            <a:off x="1529715" y="3288665"/>
            <a:ext cx="1898650" cy="583565"/>
          </a:xfrm>
          <a:prstGeom prst="rect">
            <a:avLst/>
          </a:prstGeom>
          <a:solidFill>
            <a:srgbClr val="ECF9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列竖式：</a:t>
            </a:r>
          </a:p>
        </p:txBody>
      </p:sp>
      <p:sp>
        <p:nvSpPr>
          <p:cNvPr id="204819" name="Text Box 19"/>
          <p:cNvSpPr txBox="1">
            <a:spLocks noChangeArrowheads="1"/>
          </p:cNvSpPr>
          <p:nvPr/>
        </p:nvSpPr>
        <p:spPr bwMode="auto">
          <a:xfrm>
            <a:off x="3835262" y="3287177"/>
            <a:ext cx="2808287" cy="584775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小数点要对齐</a:t>
            </a:r>
          </a:p>
        </p:txBody>
      </p:sp>
      <p:sp>
        <p:nvSpPr>
          <p:cNvPr id="204820" name="Line 20"/>
          <p:cNvSpPr>
            <a:spLocks noChangeShapeType="1"/>
          </p:cNvSpPr>
          <p:nvPr/>
        </p:nvSpPr>
        <p:spPr bwMode="auto">
          <a:xfrm flipV="1">
            <a:off x="5131758" y="3879315"/>
            <a:ext cx="1587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204821" name="Text Box 21"/>
          <p:cNvSpPr txBox="1">
            <a:spLocks noChangeArrowheads="1"/>
          </p:cNvSpPr>
          <p:nvPr/>
        </p:nvSpPr>
        <p:spPr bwMode="auto">
          <a:xfrm>
            <a:off x="4594156" y="550269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04822" name="Text Box 22"/>
          <p:cNvSpPr txBox="1">
            <a:spLocks noChangeArrowheads="1"/>
          </p:cNvSpPr>
          <p:nvPr/>
        </p:nvSpPr>
        <p:spPr bwMode="auto">
          <a:xfrm>
            <a:off x="5002143" y="551698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04823" name="Rectangle 23"/>
          <p:cNvSpPr>
            <a:spLocks noChangeArrowheads="1"/>
          </p:cNvSpPr>
          <p:nvPr/>
        </p:nvSpPr>
        <p:spPr bwMode="auto">
          <a:xfrm>
            <a:off x="5033645" y="4498340"/>
            <a:ext cx="215900" cy="907415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25" name="AutoShape 25"/>
          <p:cNvSpPr>
            <a:spLocks noChangeArrowheads="1"/>
          </p:cNvSpPr>
          <p:nvPr/>
        </p:nvSpPr>
        <p:spPr bwMode="auto">
          <a:xfrm>
            <a:off x="8084047" y="3457039"/>
            <a:ext cx="2519362" cy="1716305"/>
          </a:xfrm>
          <a:prstGeom prst="wedgeRoundRectCallout">
            <a:avLst>
              <a:gd name="adj1" fmla="val 44750"/>
              <a:gd name="adj2" fmla="val 55512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被减数的百分位上没有数怎么办啊？</a:t>
            </a:r>
          </a:p>
        </p:txBody>
      </p:sp>
      <p:sp>
        <p:nvSpPr>
          <p:cNvPr id="204827" name="Text Box 27"/>
          <p:cNvSpPr txBox="1">
            <a:spLocks noChangeArrowheads="1"/>
          </p:cNvSpPr>
          <p:nvPr/>
        </p:nvSpPr>
        <p:spPr bwMode="auto">
          <a:xfrm>
            <a:off x="1503680" y="6104890"/>
            <a:ext cx="919861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数学家的故事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神奇的大自然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便宜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元。</a:t>
            </a:r>
          </a:p>
        </p:txBody>
      </p:sp>
      <p:sp>
        <p:nvSpPr>
          <p:cNvPr id="204828" name="Text Box 28"/>
          <p:cNvSpPr txBox="1">
            <a:spLocks noChangeArrowheads="1"/>
          </p:cNvSpPr>
          <p:nvPr/>
        </p:nvSpPr>
        <p:spPr bwMode="auto">
          <a:xfrm>
            <a:off x="5627708" y="4221279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204829" name="Text Box 29"/>
          <p:cNvSpPr txBox="1">
            <a:spLocks noChangeArrowheads="1"/>
          </p:cNvSpPr>
          <p:nvPr/>
        </p:nvSpPr>
        <p:spPr bwMode="auto">
          <a:xfrm>
            <a:off x="5268139" y="3794860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  <p:sp>
        <p:nvSpPr>
          <p:cNvPr id="204830" name="Text Box 30"/>
          <p:cNvSpPr txBox="1">
            <a:spLocks noChangeArrowheads="1"/>
          </p:cNvSpPr>
          <p:nvPr/>
        </p:nvSpPr>
        <p:spPr bwMode="auto">
          <a:xfrm>
            <a:off x="4640124" y="3820260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0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0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0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20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  <p:bldP spid="204811" grpId="0" bldLvl="0" animBg="1"/>
      <p:bldP spid="204812" grpId="0" bldLvl="0" animBg="1"/>
      <p:bldP spid="204813" grpId="0" bldLvl="0" animBg="1"/>
      <p:bldP spid="204814" grpId="0" bldLvl="0" animBg="1"/>
      <p:bldP spid="204815" grpId="0" bldLvl="0" animBg="1"/>
      <p:bldP spid="204816" grpId="0" bldLvl="0" animBg="1"/>
      <p:bldP spid="204817" grpId="0" bldLvl="0" animBg="1"/>
      <p:bldP spid="204818" grpId="0" bldLvl="0" animBg="1"/>
      <p:bldP spid="204819" grpId="0" bldLvl="0" animBg="1"/>
      <p:bldP spid="204820" grpId="0" bldLvl="0" animBg="1"/>
      <p:bldP spid="204821" grpId="0" bldLvl="0" animBg="1"/>
      <p:bldP spid="204822" grpId="0" bldLvl="0" animBg="1"/>
      <p:bldP spid="204823" grpId="0" bldLvl="0" animBg="1"/>
      <p:bldP spid="204825" grpId="0" bldLvl="0" animBg="1"/>
      <p:bldP spid="204827" grpId="0" bldLvl="0" animBg="1"/>
      <p:bldP spid="204828" grpId="0" bldLvl="0" animBg="1"/>
      <p:bldP spid="204829" grpId="0" bldLvl="0" animBg="1"/>
      <p:bldP spid="2048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2513965" y="2225313"/>
            <a:ext cx="2813050" cy="1898551"/>
            <a:chOff x="5709" y="6799"/>
            <a:chExt cx="4430" cy="2990"/>
          </a:xfrm>
        </p:grpSpPr>
        <p:sp>
          <p:nvSpPr>
            <p:cNvPr id="202764" name="Text Box 12"/>
            <p:cNvSpPr txBox="1">
              <a:spLocks noChangeArrowheads="1"/>
            </p:cNvSpPr>
            <p:nvPr/>
          </p:nvSpPr>
          <p:spPr bwMode="auto">
            <a:xfrm>
              <a:off x="6734" y="6799"/>
              <a:ext cx="340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6 . 4 5</a:t>
              </a:r>
            </a:p>
          </p:txBody>
        </p:sp>
        <p:sp>
          <p:nvSpPr>
            <p:cNvPr id="202765" name="Text Box 13"/>
            <p:cNvSpPr txBox="1">
              <a:spLocks noChangeArrowheads="1"/>
            </p:cNvSpPr>
            <p:nvPr/>
          </p:nvSpPr>
          <p:spPr bwMode="auto">
            <a:xfrm>
              <a:off x="5937" y="7819"/>
              <a:ext cx="1022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</a:p>
          </p:txBody>
        </p:sp>
        <p:sp>
          <p:nvSpPr>
            <p:cNvPr id="202766" name="Text Box 14"/>
            <p:cNvSpPr txBox="1">
              <a:spLocks noChangeArrowheads="1"/>
            </p:cNvSpPr>
            <p:nvPr/>
          </p:nvSpPr>
          <p:spPr bwMode="auto">
            <a:xfrm>
              <a:off x="6734" y="7797"/>
              <a:ext cx="272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8 . 3</a:t>
              </a:r>
            </a:p>
          </p:txBody>
        </p:sp>
        <p:sp>
          <p:nvSpPr>
            <p:cNvPr id="202767" name="Line 15"/>
            <p:cNvSpPr>
              <a:spLocks noChangeShapeType="1"/>
            </p:cNvSpPr>
            <p:nvPr/>
          </p:nvSpPr>
          <p:spPr bwMode="auto">
            <a:xfrm>
              <a:off x="5709" y="8702"/>
              <a:ext cx="4136" cy="1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202768" name="Text Box 16"/>
            <p:cNvSpPr txBox="1">
              <a:spLocks noChangeArrowheads="1"/>
            </p:cNvSpPr>
            <p:nvPr/>
          </p:nvSpPr>
          <p:spPr bwMode="auto">
            <a:xfrm>
              <a:off x="9015" y="8771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sp>
          <p:nvSpPr>
            <p:cNvPr id="202769" name="Text Box 17"/>
            <p:cNvSpPr txBox="1">
              <a:spLocks noChangeArrowheads="1"/>
            </p:cNvSpPr>
            <p:nvPr/>
          </p:nvSpPr>
          <p:spPr bwMode="auto">
            <a:xfrm>
              <a:off x="8384" y="8771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</a:p>
          </p:txBody>
        </p:sp>
        <p:sp>
          <p:nvSpPr>
            <p:cNvPr id="202773" name="Text Box 21"/>
            <p:cNvSpPr txBox="1">
              <a:spLocks noChangeArrowheads="1"/>
            </p:cNvSpPr>
            <p:nvPr/>
          </p:nvSpPr>
          <p:spPr bwMode="auto">
            <a:xfrm>
              <a:off x="7400" y="8771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202774" name="Text Box 22"/>
            <p:cNvSpPr txBox="1">
              <a:spLocks noChangeArrowheads="1"/>
            </p:cNvSpPr>
            <p:nvPr/>
          </p:nvSpPr>
          <p:spPr bwMode="auto">
            <a:xfrm>
              <a:off x="8029" y="8771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202778" name="Text Box 26"/>
            <p:cNvSpPr txBox="1">
              <a:spLocks noChangeArrowheads="1"/>
            </p:cNvSpPr>
            <p:nvPr/>
          </p:nvSpPr>
          <p:spPr bwMode="auto">
            <a:xfrm>
              <a:off x="6725" y="8771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02783" name="Text Box 31"/>
            <p:cNvSpPr txBox="1">
              <a:spLocks noChangeArrowheads="1"/>
            </p:cNvSpPr>
            <p:nvPr/>
          </p:nvSpPr>
          <p:spPr bwMode="auto">
            <a:xfrm>
              <a:off x="9006" y="7797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927090" y="1755240"/>
            <a:ext cx="2813229" cy="2368451"/>
            <a:chOff x="5555" y="5976"/>
            <a:chExt cx="4430" cy="3730"/>
          </a:xfrm>
        </p:grpSpPr>
        <p:sp>
          <p:nvSpPr>
            <p:cNvPr id="204812" name="Text Box 12"/>
            <p:cNvSpPr txBox="1">
              <a:spLocks noChangeArrowheads="1"/>
            </p:cNvSpPr>
            <p:nvPr/>
          </p:nvSpPr>
          <p:spPr bwMode="auto">
            <a:xfrm>
              <a:off x="6580" y="6648"/>
              <a:ext cx="340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8 . 3</a:t>
              </a:r>
            </a:p>
          </p:txBody>
        </p:sp>
        <p:sp>
          <p:nvSpPr>
            <p:cNvPr id="204813" name="Text Box 13"/>
            <p:cNvSpPr txBox="1">
              <a:spLocks noChangeArrowheads="1"/>
            </p:cNvSpPr>
            <p:nvPr/>
          </p:nvSpPr>
          <p:spPr bwMode="auto">
            <a:xfrm>
              <a:off x="5783" y="7668"/>
              <a:ext cx="1022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</a:p>
          </p:txBody>
        </p:sp>
        <p:sp>
          <p:nvSpPr>
            <p:cNvPr id="204814" name="Text Box 14"/>
            <p:cNvSpPr txBox="1">
              <a:spLocks noChangeArrowheads="1"/>
            </p:cNvSpPr>
            <p:nvPr/>
          </p:nvSpPr>
          <p:spPr bwMode="auto">
            <a:xfrm>
              <a:off x="6580" y="7646"/>
              <a:ext cx="3156" cy="1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6 . 4 5</a:t>
              </a:r>
            </a:p>
          </p:txBody>
        </p:sp>
        <p:sp>
          <p:nvSpPr>
            <p:cNvPr id="204815" name="Line 15"/>
            <p:cNvSpPr>
              <a:spLocks noChangeShapeType="1"/>
            </p:cNvSpPr>
            <p:nvPr/>
          </p:nvSpPr>
          <p:spPr bwMode="auto">
            <a:xfrm>
              <a:off x="5555" y="8551"/>
              <a:ext cx="4114" cy="1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4816" name="Text Box 16"/>
            <p:cNvSpPr txBox="1">
              <a:spLocks noChangeArrowheads="1"/>
            </p:cNvSpPr>
            <p:nvPr/>
          </p:nvSpPr>
          <p:spPr bwMode="auto">
            <a:xfrm>
              <a:off x="8854" y="8666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sp>
          <p:nvSpPr>
            <p:cNvPr id="204817" name="Text Box 17"/>
            <p:cNvSpPr txBox="1">
              <a:spLocks noChangeArrowheads="1"/>
            </p:cNvSpPr>
            <p:nvPr/>
          </p:nvSpPr>
          <p:spPr bwMode="auto">
            <a:xfrm>
              <a:off x="8267" y="8666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</a:p>
          </p:txBody>
        </p:sp>
        <p:sp>
          <p:nvSpPr>
            <p:cNvPr id="204821" name="Text Box 21"/>
            <p:cNvSpPr txBox="1">
              <a:spLocks noChangeArrowheads="1"/>
            </p:cNvSpPr>
            <p:nvPr/>
          </p:nvSpPr>
          <p:spPr bwMode="auto">
            <a:xfrm>
              <a:off x="7235" y="8666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04822" name="Text Box 22"/>
            <p:cNvSpPr txBox="1">
              <a:spLocks noChangeArrowheads="1"/>
            </p:cNvSpPr>
            <p:nvPr/>
          </p:nvSpPr>
          <p:spPr bwMode="auto">
            <a:xfrm>
              <a:off x="7877" y="8688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204828" name="Text Box 28"/>
            <p:cNvSpPr txBox="1">
              <a:spLocks noChangeArrowheads="1"/>
            </p:cNvSpPr>
            <p:nvPr/>
          </p:nvSpPr>
          <p:spPr bwMode="auto">
            <a:xfrm>
              <a:off x="8863" y="6648"/>
              <a:ext cx="795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</a:p>
          </p:txBody>
        </p:sp>
        <p:sp>
          <p:nvSpPr>
            <p:cNvPr id="204829" name="Text Box 29"/>
            <p:cNvSpPr txBox="1">
              <a:spLocks noChangeArrowheads="1"/>
            </p:cNvSpPr>
            <p:nvPr/>
          </p:nvSpPr>
          <p:spPr bwMode="auto">
            <a:xfrm>
              <a:off x="8296" y="5976"/>
              <a:ext cx="795" cy="1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</a:p>
          </p:txBody>
        </p:sp>
        <p:sp>
          <p:nvSpPr>
            <p:cNvPr id="204830" name="Text Box 30"/>
            <p:cNvSpPr txBox="1">
              <a:spLocks noChangeArrowheads="1"/>
            </p:cNvSpPr>
            <p:nvPr/>
          </p:nvSpPr>
          <p:spPr bwMode="auto">
            <a:xfrm>
              <a:off x="7307" y="6016"/>
              <a:ext cx="590" cy="1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</a:p>
          </p:txBody>
        </p:sp>
      </p:grp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44450" y="1302385"/>
            <a:ext cx="1214691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从这两个算式你能总结出位数不同的小数的加减法计算法则吗?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1557020" y="4355465"/>
            <a:ext cx="9857740" cy="197993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97398" y="4565682"/>
            <a:ext cx="5586084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数位对齐（即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小数点对齐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4" name="矩形 53"/>
          <p:cNvSpPr/>
          <p:nvPr/>
        </p:nvSpPr>
        <p:spPr>
          <a:xfrm>
            <a:off x="1697355" y="5136515"/>
            <a:ext cx="992822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加（减）起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满十向前一位进一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不够减向前一位借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一当十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减。</a:t>
            </a:r>
          </a:p>
        </p:txBody>
      </p:sp>
      <p:sp>
        <p:nvSpPr>
          <p:cNvPr id="55" name="矩形 54"/>
          <p:cNvSpPr/>
          <p:nvPr/>
        </p:nvSpPr>
        <p:spPr>
          <a:xfrm>
            <a:off x="1697355" y="5707380"/>
            <a:ext cx="9626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当小数部分位数不同时，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可以根据需要在末尾添“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”后再计算。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bldLvl="0" animBg="1"/>
      <p:bldP spid="5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938</Words>
  <Application>Microsoft Office PowerPoint</Application>
  <PresentationFormat>自定义</PresentationFormat>
  <Paragraphs>191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2254</cp:revision>
  <dcterms:created xsi:type="dcterms:W3CDTF">2017-11-13T08:28:00Z</dcterms:created>
  <dcterms:modified xsi:type="dcterms:W3CDTF">2021-11-17T06:58:46Z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F936702FA34A4A4C8B9B42101B0FF0F1</vt:lpwstr>
  </property>
</Properties>
</file>